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6"/>
  </p:notesMasterIdLst>
  <p:sldIdLst>
    <p:sldId id="319" r:id="rId5"/>
    <p:sldId id="315" r:id="rId6"/>
    <p:sldId id="329" r:id="rId7"/>
    <p:sldId id="326" r:id="rId8"/>
    <p:sldId id="327" r:id="rId9"/>
    <p:sldId id="328" r:id="rId10"/>
    <p:sldId id="325" r:id="rId11"/>
    <p:sldId id="317" r:id="rId12"/>
    <p:sldId id="316" r:id="rId13"/>
    <p:sldId id="320" r:id="rId14"/>
    <p:sldId id="321" r:id="rId15"/>
    <p:sldId id="322" r:id="rId16"/>
    <p:sldId id="323" r:id="rId17"/>
    <p:sldId id="324" r:id="rId18"/>
    <p:sldId id="330" r:id="rId19"/>
    <p:sldId id="331" r:id="rId20"/>
    <p:sldId id="332" r:id="rId21"/>
    <p:sldId id="333" r:id="rId22"/>
    <p:sldId id="334" r:id="rId23"/>
    <p:sldId id="335" r:id="rId24"/>
    <p:sldId id="336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-4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9DFA6-CEED-A64F-B927-8F87C6E9F203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7649E-6A03-8E41-8F7E-B70F3735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7649E-6A03-8E41-8F7E-B70F37350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1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3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37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87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8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87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DDD1-F5A7-436F-AB15-A9CB25EDE64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87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3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0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7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3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76E4A-BA7C-AB4A-A37C-6B66953FA520}" type="datetimeFigureOut">
              <a:rPr lang="en-US" smtClean="0"/>
              <a:t>12/09/16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0159E-A393-2E45-BCBF-7C01B5C7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Single slide</a:t>
            </a:r>
          </a:p>
          <a:p>
            <a:pPr algn="ctr"/>
            <a:r>
              <a:rPr lang="en-US" sz="3200" dirty="0" smtClean="0"/>
              <a:t>with animations on click</a:t>
            </a:r>
          </a:p>
        </p:txBody>
      </p:sp>
    </p:spTree>
    <p:extLst>
      <p:ext uri="{BB962C8B-B14F-4D97-AF65-F5344CB8AC3E}">
        <p14:creationId xmlns:p14="http://schemas.microsoft.com/office/powerpoint/2010/main" val="123587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Aside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446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6376" y="1618065"/>
            <a:ext cx="4793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Blah Blah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0080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7289" y="1699992"/>
            <a:ext cx="4916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Impact"/>
                <a:cs typeface="Impact"/>
              </a:rPr>
              <a:t>ASIDE</a:t>
            </a:r>
            <a:endParaRPr lang="en-US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0907572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6376" y="1618065"/>
            <a:ext cx="4793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Blah Blah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144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6376" y="1618065"/>
            <a:ext cx="4793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Blah Blah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76235157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Intercept theorem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80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23928" y="2787774"/>
            <a:ext cx="3416941" cy="1819364"/>
            <a:chOff x="3923928" y="2787774"/>
            <a:chExt cx="3416941" cy="1819364"/>
          </a:xfrm>
        </p:grpSpPr>
        <p:sp>
          <p:nvSpPr>
            <p:cNvPr id="52" name="Rectangle 51"/>
            <p:cNvSpPr/>
            <p:nvPr/>
          </p:nvSpPr>
          <p:spPr>
            <a:xfrm>
              <a:off x="3923928" y="3939902"/>
              <a:ext cx="3898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</a:t>
              </a:r>
              <a:endParaRPr lang="en-US" sz="2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80112" y="2787774"/>
              <a:ext cx="4017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B</a:t>
              </a:r>
              <a:endParaRPr lang="en-US" sz="28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948264" y="4083918"/>
              <a:ext cx="392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C</a:t>
              </a:r>
              <a:endParaRPr lang="en-US" sz="2800" dirty="0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652120" y="3291830"/>
              <a:ext cx="1296144" cy="1008112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283968" y="3291830"/>
              <a:ext cx="1368152" cy="108012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283968" y="4299942"/>
              <a:ext cx="2664296" cy="7200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39552" y="195486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Intercept Theorem 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If you have a triangle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, and two points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and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on lines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and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such as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 is parallel to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716016" y="3363838"/>
            <a:ext cx="416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endParaRPr lang="en-US" sz="2800" dirty="0"/>
          </a:p>
        </p:txBody>
      </p:sp>
      <p:sp>
        <p:nvSpPr>
          <p:cNvPr id="56" name="Rectangle 55"/>
          <p:cNvSpPr/>
          <p:nvPr/>
        </p:nvSpPr>
        <p:spPr>
          <a:xfrm>
            <a:off x="5724128" y="4299942"/>
            <a:ext cx="3813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endParaRPr lang="en-US" sz="28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4644008" y="3219822"/>
            <a:ext cx="2088232" cy="1656184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23928" y="2787774"/>
            <a:ext cx="3416941" cy="1819364"/>
            <a:chOff x="3923928" y="2787774"/>
            <a:chExt cx="3416941" cy="1819364"/>
          </a:xfrm>
        </p:grpSpPr>
        <p:sp>
          <p:nvSpPr>
            <p:cNvPr id="52" name="Rectangle 51"/>
            <p:cNvSpPr/>
            <p:nvPr/>
          </p:nvSpPr>
          <p:spPr>
            <a:xfrm>
              <a:off x="3923928" y="3939902"/>
              <a:ext cx="3898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</a:t>
              </a:r>
              <a:endParaRPr lang="en-US" sz="2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80112" y="2787774"/>
              <a:ext cx="4017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B</a:t>
              </a:r>
              <a:endParaRPr lang="en-US" sz="28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948264" y="4083918"/>
              <a:ext cx="392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C</a:t>
              </a:r>
              <a:endParaRPr lang="en-US" sz="2800" dirty="0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652120" y="3291830"/>
              <a:ext cx="1296144" cy="1008112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283968" y="3291830"/>
              <a:ext cx="1368152" cy="108012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283968" y="4299942"/>
              <a:ext cx="2664296" cy="7200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39552" y="195486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Intercept Theorem 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If you have a triangle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, and two points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and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on lines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and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such as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 is parallel to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line.</a:t>
            </a:r>
          </a:p>
          <a:p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Then :</a:t>
            </a:r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157907" y="1707654"/>
            <a:ext cx="4790357" cy="954107"/>
            <a:chOff x="3059832" y="3723878"/>
            <a:chExt cx="4176464" cy="954107"/>
          </a:xfrm>
        </p:grpSpPr>
        <p:sp>
          <p:nvSpPr>
            <p:cNvPr id="32" name="TextBox 31"/>
            <p:cNvSpPr txBox="1"/>
            <p:nvPr/>
          </p:nvSpPr>
          <p:spPr>
            <a:xfrm>
              <a:off x="4788024" y="3935259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and</a:t>
              </a:r>
              <a:endParaRPr lang="en-US" sz="2800" dirty="0">
                <a:solidFill>
                  <a:srgbClr val="000000"/>
                </a:solidFill>
                <a:latin typeface="Franklin Gothic Book"/>
                <a:cs typeface="Franklin Gothic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580112" y="3723878"/>
              <a:ext cx="1656184" cy="954107"/>
              <a:chOff x="5148064" y="3723878"/>
              <a:chExt cx="1656184" cy="95410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156176" y="3723878"/>
                <a:ext cx="648072" cy="954107"/>
                <a:chOff x="5436096" y="3651870"/>
                <a:chExt cx="648072" cy="954107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5436096" y="3651870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DE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BC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5472000" y="4155926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Equal 30"/>
              <p:cNvSpPr/>
              <p:nvPr/>
            </p:nvSpPr>
            <p:spPr>
              <a:xfrm>
                <a:off x="5868144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148064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" name="Group 36"/>
            <p:cNvGrpSpPr/>
            <p:nvPr/>
          </p:nvGrpSpPr>
          <p:grpSpPr>
            <a:xfrm>
              <a:off x="3059832" y="3723878"/>
              <a:ext cx="1656184" cy="954107"/>
              <a:chOff x="3059832" y="3723878"/>
              <a:chExt cx="1656184" cy="954107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059832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4067944" y="3723878"/>
                <a:ext cx="648072" cy="954107"/>
                <a:chOff x="4427984" y="3723878"/>
                <a:chExt cx="648072" cy="954107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427984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6400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Equal 35"/>
              <p:cNvSpPr/>
              <p:nvPr/>
            </p:nvSpPr>
            <p:spPr>
              <a:xfrm>
                <a:off x="3779912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4716016" y="3363838"/>
            <a:ext cx="416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endParaRPr lang="en-US" sz="2800" dirty="0"/>
          </a:p>
        </p:txBody>
      </p:sp>
      <p:sp>
        <p:nvSpPr>
          <p:cNvPr id="56" name="Rectangle 55"/>
          <p:cNvSpPr/>
          <p:nvPr/>
        </p:nvSpPr>
        <p:spPr>
          <a:xfrm>
            <a:off x="5724128" y="4299942"/>
            <a:ext cx="3813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endParaRPr lang="en-US" sz="28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4644008" y="3219822"/>
            <a:ext cx="2088232" cy="1656184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756507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ramids_by_Tommy_Wong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7" t="6805" r="107" b="36925"/>
          <a:stretch/>
        </p:blipFill>
        <p:spPr>
          <a:xfrm>
            <a:off x="0" y="-1"/>
            <a:ext cx="9180000" cy="518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4928" y="4803716"/>
            <a:ext cx="223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rbel"/>
                <a:cs typeface="Corbel"/>
              </a:rPr>
              <a:t>Flickr: Tommy Wong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9552" y="195486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Intercept Theorem 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If you have a triangle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, and two points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and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on lines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and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such as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 is parallel to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line.</a:t>
            </a:r>
          </a:p>
          <a:p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Then :</a:t>
            </a:r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57907" y="1707654"/>
            <a:ext cx="4790357" cy="954107"/>
            <a:chOff x="3059832" y="3723878"/>
            <a:chExt cx="4176464" cy="954107"/>
          </a:xfrm>
        </p:grpSpPr>
        <p:sp>
          <p:nvSpPr>
            <p:cNvPr id="54" name="TextBox 53"/>
            <p:cNvSpPr txBox="1"/>
            <p:nvPr/>
          </p:nvSpPr>
          <p:spPr>
            <a:xfrm>
              <a:off x="4788024" y="3935259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and</a:t>
              </a:r>
              <a:endParaRPr lang="en-US" sz="2800" dirty="0">
                <a:solidFill>
                  <a:srgbClr val="000000"/>
                </a:solidFill>
                <a:latin typeface="Franklin Gothic Book"/>
                <a:cs typeface="Franklin Gothic Book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80112" y="3723878"/>
              <a:ext cx="1656184" cy="954107"/>
              <a:chOff x="5148064" y="3723878"/>
              <a:chExt cx="1656184" cy="954107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6156176" y="3723878"/>
                <a:ext cx="648072" cy="954107"/>
                <a:chOff x="5436096" y="3651870"/>
                <a:chExt cx="648072" cy="95410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5436096" y="3651870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DE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BC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472000" y="4155926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qual 64"/>
              <p:cNvSpPr/>
              <p:nvPr/>
            </p:nvSpPr>
            <p:spPr>
              <a:xfrm>
                <a:off x="5868144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148064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3059832" y="3723878"/>
              <a:ext cx="1656184" cy="954107"/>
              <a:chOff x="3059832" y="3723878"/>
              <a:chExt cx="1656184" cy="95410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059832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4067944" y="3723878"/>
                <a:ext cx="648072" cy="954107"/>
                <a:chOff x="4427984" y="3723878"/>
                <a:chExt cx="648072" cy="954107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4427984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6400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Equal 58"/>
              <p:cNvSpPr/>
              <p:nvPr/>
            </p:nvSpPr>
            <p:spPr>
              <a:xfrm>
                <a:off x="3779912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2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539552" y="195486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Intercept Theorem 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If you have a triangle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, and two points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and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on lines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and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such as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 is parallel to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line.</a:t>
            </a:r>
          </a:p>
          <a:p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Then :</a:t>
            </a:r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57907" y="1707654"/>
            <a:ext cx="4790357" cy="954107"/>
            <a:chOff x="3059832" y="3723878"/>
            <a:chExt cx="4176464" cy="954107"/>
          </a:xfrm>
        </p:grpSpPr>
        <p:sp>
          <p:nvSpPr>
            <p:cNvPr id="54" name="TextBox 53"/>
            <p:cNvSpPr txBox="1"/>
            <p:nvPr/>
          </p:nvSpPr>
          <p:spPr>
            <a:xfrm>
              <a:off x="4788024" y="3935259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and</a:t>
              </a:r>
              <a:endParaRPr lang="en-US" sz="2800" dirty="0">
                <a:solidFill>
                  <a:srgbClr val="000000"/>
                </a:solidFill>
                <a:latin typeface="Franklin Gothic Book"/>
                <a:cs typeface="Franklin Gothic Book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80112" y="3723878"/>
              <a:ext cx="1656184" cy="954107"/>
              <a:chOff x="5148064" y="3723878"/>
              <a:chExt cx="1656184" cy="954107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6156176" y="3723878"/>
                <a:ext cx="648072" cy="954107"/>
                <a:chOff x="5436096" y="3651870"/>
                <a:chExt cx="648072" cy="95410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5436096" y="3651870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DE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BC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472000" y="4155926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qual 64"/>
              <p:cNvSpPr/>
              <p:nvPr/>
            </p:nvSpPr>
            <p:spPr>
              <a:xfrm>
                <a:off x="5868144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148064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3059832" y="3723878"/>
              <a:ext cx="1656184" cy="954107"/>
              <a:chOff x="3059832" y="3723878"/>
              <a:chExt cx="1656184" cy="95410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059832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4067944" y="3723878"/>
                <a:ext cx="648072" cy="954107"/>
                <a:chOff x="4427984" y="3723878"/>
                <a:chExt cx="648072" cy="954107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4427984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6400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Equal 58"/>
              <p:cNvSpPr/>
              <p:nvPr/>
            </p:nvSpPr>
            <p:spPr>
              <a:xfrm>
                <a:off x="3779912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1" name="Isosceles Triangle 70"/>
          <p:cNvSpPr/>
          <p:nvPr/>
        </p:nvSpPr>
        <p:spPr>
          <a:xfrm>
            <a:off x="4456800" y="3300214"/>
            <a:ext cx="2376264" cy="1224136"/>
          </a:xfrm>
          <a:prstGeom prst="triangle">
            <a:avLst>
              <a:gd name="adj" fmla="val 49633"/>
            </a:avLst>
          </a:prstGeom>
          <a:gradFill flip="none" rotWithShape="1">
            <a:gsLst>
              <a:gs pos="1000">
                <a:srgbClr val="1A100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0" y="4524351"/>
            <a:ext cx="9180000" cy="656048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 descr="sun_01_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56" y="2101205"/>
            <a:ext cx="1154368" cy="1085106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844080" y="4510796"/>
            <a:ext cx="2612720" cy="72008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5609314" y="3300214"/>
            <a:ext cx="26897" cy="122413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68081" y="3646357"/>
            <a:ext cx="90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latin typeface="Ampersand"/>
                <a:cs typeface="Ampersan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88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1258700" y="2687262"/>
            <a:ext cx="2120512" cy="1882218"/>
          </a:xfrm>
          <a:prstGeom prst="cube">
            <a:avLst/>
          </a:prstGeom>
          <a:gradFill>
            <a:gsLst>
              <a:gs pos="1000">
                <a:schemeClr val="accent5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1723625" y="1542058"/>
            <a:ext cx="1156643" cy="1474026"/>
          </a:xfrm>
          <a:prstGeom prst="ca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25682" y="771029"/>
            <a:ext cx="975208" cy="99780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/>
          <p:cNvSpPr/>
          <p:nvPr/>
        </p:nvSpPr>
        <p:spPr>
          <a:xfrm>
            <a:off x="4456800" y="3300214"/>
            <a:ext cx="2376264" cy="1224136"/>
          </a:xfrm>
          <a:prstGeom prst="triangle">
            <a:avLst>
              <a:gd name="adj" fmla="val 49633"/>
            </a:avLst>
          </a:prstGeom>
          <a:gradFill flip="none" rotWithShape="1">
            <a:gsLst>
              <a:gs pos="1000">
                <a:srgbClr val="1A100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39552" y="195486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Intercept Theorem 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If you have a triangle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, and two points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and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on lines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and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such as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 is parallel to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line.</a:t>
            </a:r>
          </a:p>
          <a:p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Then :</a:t>
            </a:r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57907" y="1707654"/>
            <a:ext cx="4790357" cy="954107"/>
            <a:chOff x="3059832" y="3723878"/>
            <a:chExt cx="4176464" cy="954107"/>
          </a:xfrm>
        </p:grpSpPr>
        <p:sp>
          <p:nvSpPr>
            <p:cNvPr id="54" name="TextBox 53"/>
            <p:cNvSpPr txBox="1"/>
            <p:nvPr/>
          </p:nvSpPr>
          <p:spPr>
            <a:xfrm>
              <a:off x="4788024" y="3935259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and</a:t>
              </a:r>
              <a:endParaRPr lang="en-US" sz="2800" dirty="0">
                <a:solidFill>
                  <a:srgbClr val="000000"/>
                </a:solidFill>
                <a:latin typeface="Franklin Gothic Book"/>
                <a:cs typeface="Franklin Gothic Book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80112" y="3723878"/>
              <a:ext cx="1656184" cy="954107"/>
              <a:chOff x="5148064" y="3723878"/>
              <a:chExt cx="1656184" cy="954107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6156176" y="3723878"/>
                <a:ext cx="648072" cy="954107"/>
                <a:chOff x="5436096" y="3651870"/>
                <a:chExt cx="648072" cy="95410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5436096" y="3651870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DE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BC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472000" y="4155926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qual 64"/>
              <p:cNvSpPr/>
              <p:nvPr/>
            </p:nvSpPr>
            <p:spPr>
              <a:xfrm>
                <a:off x="5868144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148064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3059832" y="3723878"/>
              <a:ext cx="1656184" cy="954107"/>
              <a:chOff x="3059832" y="3723878"/>
              <a:chExt cx="1656184" cy="95410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059832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4067944" y="3723878"/>
                <a:ext cx="648072" cy="954107"/>
                <a:chOff x="4427984" y="3723878"/>
                <a:chExt cx="648072" cy="954107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4427984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AE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AC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6400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Equal 58"/>
              <p:cNvSpPr/>
              <p:nvPr/>
            </p:nvSpPr>
            <p:spPr>
              <a:xfrm>
                <a:off x="3779912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3" name="Rectangle 72"/>
          <p:cNvSpPr/>
          <p:nvPr/>
        </p:nvSpPr>
        <p:spPr>
          <a:xfrm>
            <a:off x="0" y="4524351"/>
            <a:ext cx="9180000" cy="656048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844080" y="2661761"/>
            <a:ext cx="5688632" cy="1862589"/>
          </a:xfrm>
          <a:prstGeom prst="line">
            <a:avLst/>
          </a:prstGeom>
          <a:ln w="12700"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sun_01_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56" y="2101205"/>
            <a:ext cx="1154368" cy="10851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5609314" y="3300214"/>
            <a:ext cx="26897" cy="122413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844080" y="4510796"/>
            <a:ext cx="2612720" cy="72008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836000" y="4150800"/>
            <a:ext cx="1180800" cy="428408"/>
            <a:chOff x="1836000" y="4150800"/>
            <a:chExt cx="1180800" cy="428408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996208" y="4150800"/>
              <a:ext cx="0" cy="39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836000" y="4507200"/>
              <a:ext cx="1180800" cy="72008"/>
            </a:xfrm>
            <a:prstGeom prst="rect">
              <a:avLst/>
            </a:prstGeom>
            <a:solidFill>
              <a:srgbClr val="000000">
                <a:alpha val="33000"/>
              </a:srgb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36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>
            <a:off x="4456800" y="3300214"/>
            <a:ext cx="2376264" cy="1224136"/>
          </a:xfrm>
          <a:prstGeom prst="triangle">
            <a:avLst>
              <a:gd name="adj" fmla="val 49633"/>
            </a:avLst>
          </a:prstGeom>
          <a:gradFill flip="none" rotWithShape="1">
            <a:gsLst>
              <a:gs pos="1000">
                <a:srgbClr val="1A100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39552" y="195486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Intercept Theorem 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If you have a triangle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, and two points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and 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on lines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AB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and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such as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DE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 is parallel to the (</a:t>
            </a:r>
            <a:r>
              <a:rPr lang="en-US" sz="2800" i="1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BC</a:t>
            </a:r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) line.</a:t>
            </a:r>
          </a:p>
          <a:p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Then :</a:t>
            </a:r>
            <a:endParaRPr lang="en-US" sz="28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57907" y="1707654"/>
            <a:ext cx="4790357" cy="954107"/>
            <a:chOff x="3059832" y="3723878"/>
            <a:chExt cx="4176464" cy="954107"/>
          </a:xfrm>
        </p:grpSpPr>
        <p:sp>
          <p:nvSpPr>
            <p:cNvPr id="54" name="TextBox 53"/>
            <p:cNvSpPr txBox="1"/>
            <p:nvPr/>
          </p:nvSpPr>
          <p:spPr>
            <a:xfrm>
              <a:off x="4788024" y="3935259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  <a:latin typeface="Franklin Gothic Book"/>
                  <a:cs typeface="Franklin Gothic Book"/>
                </a:rPr>
                <a:t>and</a:t>
              </a:r>
              <a:endParaRPr lang="en-US" sz="2800" dirty="0">
                <a:solidFill>
                  <a:srgbClr val="000000"/>
                </a:solidFill>
                <a:latin typeface="Franklin Gothic Book"/>
                <a:cs typeface="Franklin Gothic Book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80112" y="3723878"/>
              <a:ext cx="1656184" cy="954107"/>
              <a:chOff x="5148064" y="3723878"/>
              <a:chExt cx="1656184" cy="954107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6156176" y="3723878"/>
                <a:ext cx="648072" cy="954107"/>
                <a:chOff x="5436096" y="3651870"/>
                <a:chExt cx="648072" cy="95410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5436096" y="3651870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B22325"/>
                      </a:solidFill>
                      <a:latin typeface="Franklin Gothic Book"/>
                      <a:cs typeface="Franklin Gothic Book"/>
                    </a:rPr>
                    <a:t>DE</a:t>
                  </a:r>
                </a:p>
                <a:p>
                  <a:r>
                    <a:rPr lang="en-US" sz="2800" i="1" dirty="0" smtClean="0">
                      <a:solidFill>
                        <a:srgbClr val="B22325"/>
                      </a:solidFill>
                      <a:latin typeface="Franklin Gothic Book"/>
                      <a:cs typeface="Franklin Gothic Book"/>
                    </a:rPr>
                    <a:t>BC</a:t>
                  </a:r>
                  <a:endParaRPr lang="en-US" sz="2800" i="1" dirty="0">
                    <a:solidFill>
                      <a:srgbClr val="B22325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472000" y="4155926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qual 64"/>
              <p:cNvSpPr/>
              <p:nvPr/>
            </p:nvSpPr>
            <p:spPr>
              <a:xfrm>
                <a:off x="5868144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148064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/>
            <p:cNvGrpSpPr/>
            <p:nvPr/>
          </p:nvGrpSpPr>
          <p:grpSpPr>
            <a:xfrm>
              <a:off x="3059832" y="3723878"/>
              <a:ext cx="1656184" cy="954107"/>
              <a:chOff x="3059832" y="3723878"/>
              <a:chExt cx="1656184" cy="95410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059832" y="3723878"/>
                <a:ext cx="648072" cy="954107"/>
                <a:chOff x="3419872" y="3723878"/>
                <a:chExt cx="648072" cy="954107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3419872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AD</a:t>
                  </a:r>
                </a:p>
                <a:p>
                  <a:r>
                    <a:rPr lang="en-US" sz="2800" i="1" dirty="0" smtClean="0">
                      <a:solidFill>
                        <a:srgbClr val="000000"/>
                      </a:solidFill>
                      <a:latin typeface="Franklin Gothic Book"/>
                      <a:cs typeface="Franklin Gothic Book"/>
                    </a:rPr>
                    <a:t>AB</a:t>
                  </a:r>
                  <a:endParaRPr lang="en-US" sz="2800" i="1" dirty="0">
                    <a:solidFill>
                      <a:srgbClr val="000000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45604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4067944" y="3723878"/>
                <a:ext cx="648072" cy="954107"/>
                <a:chOff x="4427984" y="3723878"/>
                <a:chExt cx="648072" cy="954107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4427984" y="3723878"/>
                  <a:ext cx="64807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1" dirty="0" smtClean="0">
                      <a:solidFill>
                        <a:schemeClr val="accent5">
                          <a:lumMod val="75000"/>
                        </a:schemeClr>
                      </a:solidFill>
                      <a:latin typeface="Franklin Gothic Book"/>
                      <a:cs typeface="Franklin Gothic Book"/>
                    </a:rPr>
                    <a:t>AE</a:t>
                  </a:r>
                </a:p>
                <a:p>
                  <a:r>
                    <a:rPr lang="en-US" sz="2800" i="1" dirty="0" smtClean="0">
                      <a:solidFill>
                        <a:srgbClr val="B22325"/>
                      </a:solidFill>
                      <a:latin typeface="Franklin Gothic Book"/>
                      <a:cs typeface="Franklin Gothic Book"/>
                    </a:rPr>
                    <a:t>AC</a:t>
                  </a:r>
                  <a:endParaRPr lang="en-US" sz="2800" i="1" dirty="0">
                    <a:solidFill>
                      <a:srgbClr val="B22325"/>
                    </a:solidFill>
                    <a:latin typeface="Franklin Gothic Book"/>
                    <a:cs typeface="Franklin Gothic Book"/>
                  </a:endParaRP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64000" y="4200932"/>
                  <a:ext cx="540000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Equal 58"/>
              <p:cNvSpPr/>
              <p:nvPr/>
            </p:nvSpPr>
            <p:spPr>
              <a:xfrm>
                <a:off x="3779912" y="4155926"/>
                <a:ext cx="216024" cy="144016"/>
              </a:xfrm>
              <a:prstGeom prst="mathEqual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2" name="Straight Connector 71"/>
          <p:cNvCxnSpPr/>
          <p:nvPr/>
        </p:nvCxnSpPr>
        <p:spPr>
          <a:xfrm>
            <a:off x="2996208" y="4150800"/>
            <a:ext cx="0" cy="39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0" y="4524351"/>
            <a:ext cx="9180000" cy="656048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844080" y="2661761"/>
            <a:ext cx="5688632" cy="1862589"/>
          </a:xfrm>
          <a:prstGeom prst="line">
            <a:avLst/>
          </a:prstGeom>
          <a:ln w="12700"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sun_01_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56" y="2101205"/>
            <a:ext cx="1154368" cy="108510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836000" y="4507200"/>
            <a:ext cx="1180800" cy="72008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609314" y="3300214"/>
            <a:ext cx="26897" cy="122413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844080" y="4510796"/>
            <a:ext cx="2612720" cy="72008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41928" y="4061497"/>
            <a:ext cx="389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</a:t>
            </a:r>
            <a:endParaRPr lang="en-US" sz="2800" dirty="0"/>
          </a:p>
        </p:txBody>
      </p:sp>
      <p:sp>
        <p:nvSpPr>
          <p:cNvPr id="30" name="Rectangle 29"/>
          <p:cNvSpPr/>
          <p:nvPr/>
        </p:nvSpPr>
        <p:spPr>
          <a:xfrm>
            <a:off x="5319648" y="2776994"/>
            <a:ext cx="401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B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5441286" y="4491784"/>
            <a:ext cx="392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Book"/>
                <a:cs typeface="Franklin Gothic Book"/>
              </a:rPr>
              <a:t>C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2788905" y="3627580"/>
            <a:ext cx="416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D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2853202" y="4579208"/>
            <a:ext cx="389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4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Three slides</a:t>
            </a:r>
          </a:p>
          <a:p>
            <a:pPr algn="ctr"/>
            <a:r>
              <a:rPr lang="en-US" sz="3200" dirty="0" smtClean="0"/>
              <a:t>no animations</a:t>
            </a:r>
          </a:p>
        </p:txBody>
      </p:sp>
    </p:spTree>
    <p:extLst>
      <p:ext uri="{BB962C8B-B14F-4D97-AF65-F5344CB8AC3E}">
        <p14:creationId xmlns:p14="http://schemas.microsoft.com/office/powerpoint/2010/main" val="332110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1258700" y="2687262"/>
            <a:ext cx="2120512" cy="1882218"/>
          </a:xfrm>
          <a:prstGeom prst="cube">
            <a:avLst/>
          </a:prstGeom>
          <a:gradFill>
            <a:gsLst>
              <a:gs pos="1000">
                <a:schemeClr val="accent5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1258700" y="2687262"/>
            <a:ext cx="2120512" cy="1882218"/>
          </a:xfrm>
          <a:prstGeom prst="cube">
            <a:avLst/>
          </a:prstGeom>
          <a:gradFill>
            <a:gsLst>
              <a:gs pos="1000">
                <a:schemeClr val="accent5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1723625" y="1542058"/>
            <a:ext cx="1156643" cy="1474026"/>
          </a:xfrm>
          <a:prstGeom prst="ca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2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1258700" y="2687262"/>
            <a:ext cx="2120512" cy="1882218"/>
          </a:xfrm>
          <a:prstGeom prst="cube">
            <a:avLst/>
          </a:prstGeom>
          <a:gradFill>
            <a:gsLst>
              <a:gs pos="1000">
                <a:schemeClr val="accent5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1723625" y="1542058"/>
            <a:ext cx="1156643" cy="1474026"/>
          </a:xfrm>
          <a:prstGeom prst="ca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25682" y="771029"/>
            <a:ext cx="975208" cy="99780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38" y="3206222"/>
            <a:ext cx="5506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Example of continuity</a:t>
            </a:r>
          </a:p>
          <a:p>
            <a:pPr algn="ctr"/>
            <a:r>
              <a:rPr lang="en-US" sz="3200" dirty="0" smtClean="0"/>
              <a:t>through the horizon line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303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_by_Andreas_Dantz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" b="16361"/>
          <a:stretch/>
        </p:blipFill>
        <p:spPr>
          <a:xfrm>
            <a:off x="0" y="0"/>
            <a:ext cx="9169200" cy="515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4766400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Flickr: Andreas </a:t>
            </a:r>
            <a:r>
              <a:rPr lang="en-US" sz="2000" dirty="0" err="1" smtClean="0">
                <a:solidFill>
                  <a:srgbClr val="000000"/>
                </a:solidFill>
                <a:latin typeface="Franklin Gothic Book"/>
                <a:cs typeface="Franklin Gothic Book"/>
              </a:rPr>
              <a:t>Dantz</a:t>
            </a:r>
            <a:endParaRPr lang="en-US" sz="20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89111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land_by_MattJP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7" r="784" b="4576"/>
          <a:stretch/>
        </p:blipFill>
        <p:spPr>
          <a:xfrm>
            <a:off x="0" y="0"/>
            <a:ext cx="9180000" cy="515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476640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2F5567"/>
                </a:solidFill>
                <a:latin typeface="Franklin Gothic Book"/>
                <a:cs typeface="Franklin Gothic Book"/>
              </a:rPr>
              <a:t>Flickr: </a:t>
            </a:r>
            <a:r>
              <a:rPr lang="en-US" sz="2000" dirty="0" err="1" smtClean="0">
                <a:solidFill>
                  <a:srgbClr val="2F5567"/>
                </a:solidFill>
                <a:latin typeface="Franklin Gothic Book"/>
                <a:cs typeface="Franklin Gothic Book"/>
              </a:rPr>
              <a:t>MattJP</a:t>
            </a:r>
            <a:endParaRPr lang="en-US" sz="2000" dirty="0">
              <a:solidFill>
                <a:srgbClr val="2F5567"/>
              </a:solidFill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2799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pressTemplate-16x9">
  <a:themeElements>
    <a:clrScheme name="Apress Theme">
      <a:dk1>
        <a:srgbClr val="0D0D0D"/>
      </a:dk1>
      <a:lt1>
        <a:srgbClr val="F2F2F2"/>
      </a:lt1>
      <a:dk2>
        <a:srgbClr val="2A2A2A"/>
      </a:dk2>
      <a:lt2>
        <a:srgbClr val="F9C933"/>
      </a:lt2>
      <a:accent1>
        <a:srgbClr val="182B3E"/>
      </a:accent1>
      <a:accent2>
        <a:srgbClr val="F3D68B"/>
      </a:accent2>
      <a:accent3>
        <a:srgbClr val="892C29"/>
      </a:accent3>
      <a:accent4>
        <a:srgbClr val="E58C32"/>
      </a:accent4>
      <a:accent5>
        <a:srgbClr val="DA4244"/>
      </a:accent5>
      <a:accent6>
        <a:srgbClr val="57440F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AC61888CFA98488B84943A48CAB4C0" ma:contentTypeVersion="" ma:contentTypeDescription="Create a new document." ma:contentTypeScope="" ma:versionID="21ec4d33b9e9ea185d385521a8b0d5bb">
  <xsd:schema xmlns:xsd="http://www.w3.org/2001/XMLSchema" xmlns:xs="http://www.w3.org/2001/XMLSchema" xmlns:p="http://schemas.microsoft.com/office/2006/metadata/properties" xmlns:ns2="3545e88d-3f31-4bc9-8e69-921603ea672c" targetNamespace="http://schemas.microsoft.com/office/2006/metadata/properties" ma:root="true" ma:fieldsID="47096189450af67886daee89e398084c" ns2:_="">
    <xsd:import namespace="3545e88d-3f31-4bc9-8e69-921603ea672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5e88d-3f31-4bc9-8e69-921603ea6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9945B4-EFDA-41F4-BD09-08F69EFAF0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5e88d-3f31-4bc9-8e69-921603ea67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AC078E-ED06-40E1-B603-228B323911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F18CDF-4214-4FE1-953D-4B47CF96B30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ApressTemplate-16x9.potx</Template>
  <TotalTime>280</TotalTime>
  <Words>363</Words>
  <Application>Microsoft Macintosh PowerPoint</Application>
  <PresentationFormat>On-screen Show (16:9)</PresentationFormat>
  <Paragraphs>99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Franklin Gothic Medium</vt:lpstr>
      <vt:lpstr>Franklin Gothic Book</vt:lpstr>
      <vt:lpstr>Calibri</vt:lpstr>
      <vt:lpstr>Corbel</vt:lpstr>
      <vt:lpstr>Impact</vt:lpstr>
      <vt:lpstr>Ampersand</vt:lpstr>
      <vt:lpstr>ApressTemplate-16x9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Stéphane Faroult</dc:creator>
  <cp:lastModifiedBy>Stéphane Faroult</cp:lastModifiedBy>
  <cp:revision>17</cp:revision>
  <dcterms:created xsi:type="dcterms:W3CDTF">2016-05-15T23:54:54Z</dcterms:created>
  <dcterms:modified xsi:type="dcterms:W3CDTF">2016-09-12T13:25:20Z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0x01010009AC61888CFA98488B84943A48CAB4C0</vt:lpwstr>
  </property>
</Properties>
</file>